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18"/>
  </p:notesMasterIdLst>
  <p:handoutMasterIdLst>
    <p:handoutMasterId r:id="rId19"/>
  </p:handoutMasterIdLst>
  <p:sldIdLst>
    <p:sldId id="413" r:id="rId2"/>
    <p:sldId id="418" r:id="rId3"/>
    <p:sldId id="456" r:id="rId4"/>
    <p:sldId id="420" r:id="rId5"/>
    <p:sldId id="421" r:id="rId6"/>
    <p:sldId id="424" r:id="rId7"/>
    <p:sldId id="426" r:id="rId8"/>
    <p:sldId id="434" r:id="rId9"/>
    <p:sldId id="441" r:id="rId10"/>
    <p:sldId id="442" r:id="rId11"/>
    <p:sldId id="444" r:id="rId12"/>
    <p:sldId id="445" r:id="rId13"/>
    <p:sldId id="457" r:id="rId14"/>
    <p:sldId id="452" r:id="rId15"/>
    <p:sldId id="417" r:id="rId16"/>
    <p:sldId id="275" r:id="rId17"/>
  </p:sldIdLst>
  <p:sldSz cx="9144000" cy="6858000" type="screen4x3"/>
  <p:notesSz cx="6797675" cy="9874250"/>
  <p:embeddedFontLst>
    <p:embeddedFont>
      <p:font typeface="HY견고딕" panose="02030600000101010101" pitchFamily="18" charset="-127"/>
      <p:regular r:id="rId20"/>
    </p:embeddedFont>
    <p:embeddedFont>
      <p:font typeface="Verdana" panose="020B0604030504040204" pitchFamily="34" charset="0"/>
      <p:regular r:id="rId21"/>
      <p:bold r:id="rId22"/>
      <p:italic r:id="rId23"/>
      <p:boldItalic r:id="rId24"/>
    </p:embeddedFont>
    <p:embeddedFont>
      <p:font typeface="나눔스퀘어OTF" panose="020B0600000101010101" pitchFamily="34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23" autoAdjust="0"/>
    <p:restoredTop sz="96370" autoAdjust="0"/>
  </p:normalViewPr>
  <p:slideViewPr>
    <p:cSldViewPr>
      <p:cViewPr varScale="1">
        <p:scale>
          <a:sx n="72" d="100"/>
          <a:sy n="72" d="100"/>
        </p:scale>
        <p:origin x="54" y="324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400FB8F4-2ED4-4DE4-A2A1-4B3F90A8681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6813567F-70AD-44EE-9165-B0D30B872BF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39ECF316-D90D-49D4-817D-158764F84748}" type="datetimeFigureOut">
              <a:rPr lang="ko-KR" altLang="en-US"/>
              <a:pPr>
                <a:defRPr/>
              </a:pPr>
              <a:t>2019-07-12</a:t>
            </a:fld>
            <a:endParaRPr lang="en-US" altLang="ko-KR" dirty="0"/>
          </a:p>
        </p:txBody>
      </p:sp>
      <p:sp>
        <p:nvSpPr>
          <p:cNvPr id="96260" name="Rectangle 4">
            <a:extLst>
              <a:ext uri="{FF2B5EF4-FFF2-40B4-BE49-F238E27FC236}">
                <a16:creationId xmlns:a16="http://schemas.microsoft.com/office/drawing/2014/main" id="{ABEBF37D-71FD-4033-9599-F8FF2895803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>
            <a:extLst>
              <a:ext uri="{FF2B5EF4-FFF2-40B4-BE49-F238E27FC236}">
                <a16:creationId xmlns:a16="http://schemas.microsoft.com/office/drawing/2014/main" id="{EC43856B-3CF1-492E-A0DC-88F8B0B2E43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A116D5DB-BC77-46F2-A183-55860516469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5210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46C88CD-788F-4A0A-BAD2-3764861BBD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76CA36-66E7-4E7F-8B8E-0C9AD066E0D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A14BA488-FEB6-4DA7-BBDD-FE7BB0410CB7}" type="datetimeFigureOut">
              <a:rPr lang="ko-KR" altLang="en-US"/>
              <a:pPr>
                <a:defRPr/>
              </a:pPr>
              <a:t>2019-07-12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A8E04382-F85C-4FA8-AFD7-80D1B4CF3D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5C9DF7E4-1C53-43A2-80CD-65D66177D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1FE7AC-A1FF-4496-AE08-CF1C5E76BD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DB3E7A-05F6-450F-9FFB-AB05C5F27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94E7365D-0DA0-4D3A-BD8B-F3176370EF3D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8742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>
            <a:extLst>
              <a:ext uri="{FF2B5EF4-FFF2-40B4-BE49-F238E27FC236}">
                <a16:creationId xmlns:a16="http://schemas.microsoft.com/office/drawing/2014/main" id="{9265EF69-6D69-4230-87D8-305DFAD47C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5FC1124A-972A-4EB5-9DD3-E0AB233CD03A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>
            <a:extLst>
              <a:ext uri="{FF2B5EF4-FFF2-40B4-BE49-F238E27FC236}">
                <a16:creationId xmlns:a16="http://schemas.microsoft.com/office/drawing/2014/main" id="{FD1BED44-072F-4048-BE15-434815D2ABC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AAA97274-1DDA-4245-BE74-31B2F032C9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3009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330899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44317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>
            <a:extLst>
              <a:ext uri="{FF2B5EF4-FFF2-40B4-BE49-F238E27FC236}">
                <a16:creationId xmlns:a16="http://schemas.microsoft.com/office/drawing/2014/main" id="{83FE44F9-5FAA-408E-A6D7-803F5393955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3B72923E-1704-47C6-9F35-D5181C1F006E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>
            <a:extLst>
              <a:ext uri="{FF2B5EF4-FFF2-40B4-BE49-F238E27FC236}">
                <a16:creationId xmlns:a16="http://schemas.microsoft.com/office/drawing/2014/main" id="{65751A8F-7C13-4E43-B66F-522D3D5EB1F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>
            <a:extLst>
              <a:ext uri="{FF2B5EF4-FFF2-40B4-BE49-F238E27FC236}">
                <a16:creationId xmlns:a16="http://schemas.microsoft.com/office/drawing/2014/main" id="{FD25BE81-06C2-4A4F-A530-1423D82196EA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39EA02DE-149D-4FD2-8220-C2DB864664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677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>
            <a:extLst>
              <a:ext uri="{FF2B5EF4-FFF2-40B4-BE49-F238E27FC236}">
                <a16:creationId xmlns:a16="http://schemas.microsoft.com/office/drawing/2014/main" id="{EFCD8BFF-2903-4AD1-A174-09B867452D7D}"/>
              </a:ext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>
            <a:extLst>
              <a:ext uri="{FF2B5EF4-FFF2-40B4-BE49-F238E27FC236}">
                <a16:creationId xmlns:a16="http://schemas.microsoft.com/office/drawing/2014/main" id="{D4F47BCB-9F4B-419E-B3AE-97B8CB708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latinLnBrk="1"/>
            <a:fld id="{63F560A7-88BE-41D6-8A3B-C157CE9741A9}" type="slidenum">
              <a:rPr lang="ko-KR" altLang="en-US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/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>
            <a:extLst>
              <a:ext uri="{FF2B5EF4-FFF2-40B4-BE49-F238E27FC236}">
                <a16:creationId xmlns:a16="http://schemas.microsoft.com/office/drawing/2014/main" id="{EFD6A9DE-CA5B-4C47-9F73-A7D34933A7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87" r:id="rId1"/>
    <p:sldLayoutId id="2147484785" r:id="rId2"/>
    <p:sldLayoutId id="2147484786" r:id="rId3"/>
    <p:sldLayoutId id="2147484788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7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8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6149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51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05-2. </a:t>
            </a:r>
            <a:r>
              <a:rPr lang="ko-KR" altLang="en-US" b="1" dirty="0">
                <a:solidFill>
                  <a:schemeClr val="tx1"/>
                </a:solidFill>
              </a:rPr>
              <a:t>배열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D300AE9-047F-44A2-B030-D0414CE73540}"/>
              </a:ext>
            </a:extLst>
          </p:cNvPr>
          <p:cNvGrpSpPr/>
          <p:nvPr/>
        </p:nvGrpSpPr>
        <p:grpSpPr>
          <a:xfrm>
            <a:off x="1963738" y="0"/>
            <a:ext cx="7855175" cy="3902076"/>
            <a:chOff x="1963738" y="0"/>
            <a:chExt cx="7855175" cy="390207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BCE8244-39A7-4C17-BC32-F247A64B648A}"/>
                </a:ext>
              </a:extLst>
            </p:cNvPr>
            <p:cNvSpPr/>
            <p:nvPr/>
          </p:nvSpPr>
          <p:spPr>
            <a:xfrm>
              <a:off x="1968501" y="0"/>
              <a:ext cx="7175499" cy="3846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972FF77-CF92-4802-A813-51F44AA23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3738" y="0"/>
              <a:ext cx="4894262" cy="3833966"/>
            </a:xfrm>
            <a:prstGeom prst="rect">
              <a:avLst/>
            </a:prstGeom>
          </p:spPr>
        </p:pic>
        <p:pic>
          <p:nvPicPr>
            <p:cNvPr id="12" name="그림 19">
              <a:extLst>
                <a:ext uri="{FF2B5EF4-FFF2-40B4-BE49-F238E27FC236}">
                  <a16:creationId xmlns:a16="http://schemas.microsoft.com/office/drawing/2014/main" id="{68623098-81DF-4ECD-8E2E-DC9601140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181770"/>
              <a:ext cx="3341913" cy="3720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9E5B25-AF70-4A97-A75F-4B1FEEB76315}"/>
              </a:ext>
            </a:extLst>
          </p:cNvPr>
          <p:cNvSpPr/>
          <p:nvPr/>
        </p:nvSpPr>
        <p:spPr>
          <a:xfrm>
            <a:off x="7602252" y="5627688"/>
            <a:ext cx="1091407" cy="773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143082"/>
      </p:ext>
    </p:extLst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marL="267891" lvl="1" indent="0">
              <a:buNone/>
            </a:pPr>
            <a:endParaRPr lang="en-US" altLang="ko-KR" dirty="0"/>
          </a:p>
          <a:p>
            <a:pPr lvl="1"/>
            <a:r>
              <a:rPr lang="ko-KR" altLang="en-US"/>
              <a:t>계단식 </a:t>
            </a:r>
            <a:r>
              <a:rPr lang="ko-KR" altLang="en-US" dirty="0"/>
              <a:t>구조</a:t>
            </a:r>
          </a:p>
        </p:txBody>
      </p:sp>
      <p:sp>
        <p:nvSpPr>
          <p:cNvPr id="307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다차원 배열</a:t>
            </a:r>
          </a:p>
        </p:txBody>
      </p:sp>
      <p:pic>
        <p:nvPicPr>
          <p:cNvPr id="307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589059"/>
            <a:ext cx="4800600" cy="1068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FBE9EEC-68E9-4F15-B200-5FE0B4B09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28118" y="2590801"/>
            <a:ext cx="5777893" cy="334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32DAC55-DA34-4258-AD09-5AD4E2C39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62976"/>
            <a:ext cx="2966765" cy="99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57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2"/>
            <a:endParaRPr lang="en-US" altLang="ko-KR" dirty="0"/>
          </a:p>
          <a:p>
            <a:pPr lvl="2"/>
            <a:endParaRPr lang="en-US" altLang="ko-KR" sz="800" dirty="0"/>
          </a:p>
          <a:p>
            <a:pPr lvl="1"/>
            <a:r>
              <a:rPr lang="ko-KR" altLang="en-US"/>
              <a:t>값 목록을 이용한 </a:t>
            </a:r>
            <a:r>
              <a:rPr lang="en-US" altLang="ko-KR"/>
              <a:t>2</a:t>
            </a:r>
            <a:r>
              <a:rPr lang="ko-KR" altLang="en-US"/>
              <a:t>차원 배열 생성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다차원 배열</a:t>
            </a:r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64" y="1676400"/>
            <a:ext cx="6631696" cy="1171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64" y="2908565"/>
            <a:ext cx="6554391" cy="596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64" y="3566008"/>
            <a:ext cx="6554391" cy="1005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2767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참조 타입 배열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요소에 값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, </a:t>
            </a:r>
            <a:r>
              <a:rPr lang="ko-KR" altLang="en-US"/>
              <a:t>실수</a:t>
            </a:r>
            <a:r>
              <a:rPr lang="en-US" altLang="ko-KR"/>
              <a:t>, </a:t>
            </a:r>
            <a:r>
              <a:rPr lang="ko-KR" altLang="en-US"/>
              <a:t>논리값</a:t>
            </a:r>
            <a:r>
              <a:rPr lang="en-US" altLang="ko-KR"/>
              <a:t>)</a:t>
            </a:r>
            <a:r>
              <a:rPr lang="ko-KR" altLang="en-US"/>
              <a:t>을 저장하지 않고</a:t>
            </a:r>
            <a:r>
              <a:rPr lang="en-US" altLang="ko-KR"/>
              <a:t>, </a:t>
            </a:r>
            <a:r>
              <a:rPr lang="ko-KR" altLang="en-US"/>
              <a:t>객체의 번지를 </a:t>
            </a:r>
            <a:r>
              <a:rPr lang="ko-KR" altLang="en-US" dirty="0"/>
              <a:t>가지고 있음</a:t>
            </a:r>
          </a:p>
        </p:txBody>
      </p:sp>
      <p:sp>
        <p:nvSpPr>
          <p:cNvPr id="337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객체를 참조하는 배열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4B1667-4F65-4C08-8700-0F11E451E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30" y="2209800"/>
            <a:ext cx="3555006" cy="12192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7C7C2E7-68FC-49B5-9149-BAF4F080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981200"/>
            <a:ext cx="4625475" cy="260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3F9427-5B21-4D59-9CF6-049576C6A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52" y="4770783"/>
            <a:ext cx="7066246" cy="115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61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복사</a:t>
            </a:r>
          </a:p>
        </p:txBody>
      </p:sp>
      <p:sp>
        <p:nvSpPr>
          <p:cNvPr id="37891" name="내용 개체 틀 3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배열 복사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en-US" altLang="ko-KR"/>
              <a:t>for</a:t>
            </a:r>
            <a:r>
              <a:rPr lang="ko-KR" altLang="en-US"/>
              <a:t>문을 이용해서 요소 하나 하나를 복사</a:t>
            </a:r>
            <a:endParaRPr lang="en-US" altLang="ko-KR"/>
          </a:p>
          <a:p>
            <a:pPr lvl="1"/>
            <a:r>
              <a:rPr lang="en-US" altLang="ko-KR"/>
              <a:t>System.arraycopy()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이용한 복사</a:t>
            </a:r>
            <a:endParaRPr lang="en-US" altLang="ko-KR"/>
          </a:p>
          <a:p>
            <a:pPr lvl="1"/>
            <a:endParaRPr lang="en-US" altLang="ko-K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77FFFA-850D-485B-BA10-E64D8EABD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28" y="2362200"/>
            <a:ext cx="66865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2230351-DF07-4A97-95B6-6701F04D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131909"/>
            <a:ext cx="5552381" cy="114285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BEA4B55-6E18-4F87-B1D0-C4C355E35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4274766"/>
            <a:ext cx="3668372" cy="218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6607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향상된 </a:t>
            </a:r>
            <a:r>
              <a:rPr lang="en-US" altLang="ko-KR" dirty="0">
                <a:solidFill>
                  <a:srgbClr val="C00000"/>
                </a:solidFill>
              </a:rPr>
              <a:t>for</a:t>
            </a:r>
            <a:r>
              <a:rPr lang="ko-KR" altLang="en-US" dirty="0">
                <a:solidFill>
                  <a:srgbClr val="C00000"/>
                </a:solidFill>
              </a:rPr>
              <a:t>문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배열이나 컬렉션을 좀 더 쉽게 처리</a:t>
            </a:r>
            <a:endParaRPr lang="en-US" altLang="ko-KR" dirty="0"/>
          </a:p>
          <a:p>
            <a:pPr lvl="1"/>
            <a:r>
              <a:rPr lang="ko-KR" altLang="en-US" dirty="0"/>
              <a:t>반복 실행 위해 루프 카운터 변수나 </a:t>
            </a:r>
            <a:r>
              <a:rPr lang="ko-KR" altLang="en-US" dirty="0" err="1"/>
              <a:t>증감식</a:t>
            </a:r>
            <a:r>
              <a:rPr lang="ko-KR" altLang="en-US" dirty="0"/>
              <a:t> 사용하지 않음</a:t>
            </a:r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향상된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</a:p>
        </p:txBody>
      </p:sp>
      <p:pic>
        <p:nvPicPr>
          <p:cNvPr id="4096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38400"/>
            <a:ext cx="3048000" cy="3657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2D12C20-02D1-4FBA-8DD1-2FEE15A12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656" y="3276600"/>
            <a:ext cx="3514286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0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배열</a:t>
            </a:r>
            <a:r>
              <a:rPr lang="en-US" altLang="ko-KR" dirty="0"/>
              <a:t>: </a:t>
            </a:r>
            <a:r>
              <a:rPr lang="ko-KR" altLang="en-US" dirty="0"/>
              <a:t>같은 타입의 데이터를 연속된 공간에 나열하고</a:t>
            </a:r>
            <a:r>
              <a:rPr lang="en-US" altLang="ko-KR" dirty="0"/>
              <a:t>, </a:t>
            </a:r>
            <a:r>
              <a:rPr lang="ko-KR" altLang="en-US" dirty="0"/>
              <a:t>각 데이터에 인덱스 부여한 자료구조</a:t>
            </a:r>
            <a:endParaRPr lang="en-US" altLang="ko-KR" dirty="0"/>
          </a:p>
          <a:p>
            <a:pPr lvl="1" indent="-136525"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인덱스</a:t>
            </a:r>
            <a:r>
              <a:rPr lang="en-US" altLang="ko-KR"/>
              <a:t>: 0</a:t>
            </a:r>
            <a:r>
              <a:rPr lang="ko-KR" altLang="en-US" dirty="0"/>
              <a:t>부터 시작해 </a:t>
            </a:r>
            <a:r>
              <a:rPr lang="en-US" altLang="ko-KR" dirty="0"/>
              <a:t>0~(</a:t>
            </a:r>
            <a:r>
              <a:rPr lang="ko-KR" altLang="en-US" dirty="0"/>
              <a:t>배열길이 </a:t>
            </a:r>
            <a:r>
              <a:rPr lang="en-US" altLang="ko-KR" dirty="0"/>
              <a:t>-1)</a:t>
            </a:r>
            <a:r>
              <a:rPr lang="ko-KR" altLang="en-US" dirty="0"/>
              <a:t>까지 범위 가짐</a:t>
            </a:r>
            <a:endParaRPr lang="en-US" altLang="ko-KR" dirty="0"/>
          </a:p>
          <a:p>
            <a:pPr lvl="1" indent="-136525"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배열 선언 </a:t>
            </a:r>
            <a:r>
              <a:rPr lang="en-US" altLang="ko-KR"/>
              <a:t>: </a:t>
            </a:r>
            <a:r>
              <a:rPr lang="ko-KR" altLang="en-US"/>
              <a:t>타입</a:t>
            </a:r>
            <a:r>
              <a:rPr lang="en-US" altLang="ko-KR"/>
              <a:t>[] </a:t>
            </a:r>
            <a:r>
              <a:rPr lang="ko-KR" altLang="en-US"/>
              <a:t>변수</a:t>
            </a:r>
            <a:r>
              <a:rPr lang="en-US" altLang="ko-KR"/>
              <a:t>;  </a:t>
            </a:r>
            <a:r>
              <a:rPr lang="ko-KR" altLang="en-US"/>
              <a:t>형태로 </a:t>
            </a:r>
            <a:r>
              <a:rPr lang="ko-KR" altLang="en-US" dirty="0"/>
              <a:t>선언</a:t>
            </a:r>
            <a:r>
              <a:rPr lang="en-US" altLang="ko-KR"/>
              <a:t>. </a:t>
            </a:r>
            <a:endParaRPr lang="en-US" altLang="ko-KR" dirty="0"/>
          </a:p>
          <a:p>
            <a:pPr lvl="1" indent="-136525"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배열 생성</a:t>
            </a:r>
            <a:r>
              <a:rPr lang="ko-KR" altLang="en-US" dirty="0"/>
              <a:t> </a:t>
            </a:r>
            <a:r>
              <a:rPr lang="en-US" altLang="ko-KR" dirty="0"/>
              <a:t>: { </a:t>
            </a:r>
            <a:r>
              <a:rPr lang="ko-KR" altLang="en-US" dirty="0"/>
              <a:t>값</a:t>
            </a:r>
            <a:r>
              <a:rPr lang="en-US" altLang="ko-KR" dirty="0"/>
              <a:t>1, </a:t>
            </a:r>
            <a:r>
              <a:rPr lang="ko-KR" altLang="en-US" dirty="0"/>
              <a:t>값</a:t>
            </a:r>
            <a:r>
              <a:rPr lang="en-US" altLang="ko-KR" dirty="0"/>
              <a:t>2, </a:t>
            </a:r>
            <a:r>
              <a:rPr lang="ko-KR" altLang="en-US" dirty="0"/>
              <a:t>값</a:t>
            </a:r>
            <a:r>
              <a:rPr lang="en-US" altLang="ko-KR" dirty="0"/>
              <a:t>3, … }</a:t>
            </a:r>
            <a:r>
              <a:rPr lang="ko-KR" altLang="en-US" dirty="0"/>
              <a:t>과 같이 값 목록으로 생성하거나</a:t>
            </a:r>
            <a:r>
              <a:rPr lang="en-US" altLang="ko-KR"/>
              <a:t>, new </a:t>
            </a:r>
            <a:r>
              <a:rPr lang="ko-KR" altLang="en-US"/>
              <a:t>타입</a:t>
            </a:r>
            <a:r>
              <a:rPr lang="en-US" altLang="ko-KR" dirty="0"/>
              <a:t>[</a:t>
            </a:r>
            <a:r>
              <a:rPr lang="ko-KR" altLang="en-US" dirty="0"/>
              <a:t>길이</a:t>
            </a:r>
            <a:r>
              <a:rPr lang="en-US" altLang="ko-KR" dirty="0"/>
              <a:t>];</a:t>
            </a:r>
            <a:r>
              <a:rPr lang="ko-KR" altLang="en-US" dirty="0"/>
              <a:t>로 생성</a:t>
            </a: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배열 길이 </a:t>
            </a:r>
            <a:r>
              <a:rPr lang="en-US" altLang="ko-KR" dirty="0"/>
              <a:t>: </a:t>
            </a:r>
            <a:r>
              <a:rPr lang="ko-KR" altLang="en-US" dirty="0"/>
              <a:t>배열에 저장될 수 </a:t>
            </a:r>
            <a:r>
              <a:rPr lang="ko-KR" altLang="en-US"/>
              <a:t>있는 항목의 </a:t>
            </a:r>
            <a:r>
              <a:rPr lang="ko-KR" altLang="en-US" dirty="0"/>
              <a:t>수</a:t>
            </a:r>
            <a:r>
              <a:rPr lang="en-US" altLang="ko-KR"/>
              <a:t>.   </a:t>
            </a:r>
            <a:r>
              <a:rPr lang="ko-KR" altLang="en-US"/>
              <a:t>배열변수</a:t>
            </a:r>
            <a:r>
              <a:rPr lang="en-US" altLang="ko-KR"/>
              <a:t>.length</a:t>
            </a: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다차원 배열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en-US" altLang="ko-KR"/>
              <a:t>: </a:t>
            </a:r>
            <a:r>
              <a:rPr lang="ko-KR" altLang="en-US"/>
              <a:t>타입</a:t>
            </a:r>
            <a:r>
              <a:rPr lang="en-US" altLang="ko-KR" dirty="0"/>
              <a:t>[][] </a:t>
            </a:r>
            <a:r>
              <a:rPr lang="ko-KR" altLang="en-US" dirty="0"/>
              <a:t>변수 </a:t>
            </a:r>
            <a:r>
              <a:rPr lang="en-US" altLang="ko-KR" dirty="0"/>
              <a:t>= new</a:t>
            </a:r>
            <a:r>
              <a:rPr lang="ko-KR" altLang="en-US" dirty="0"/>
              <a:t>타입</a:t>
            </a:r>
            <a:r>
              <a:rPr lang="en-US" altLang="ko-KR" dirty="0"/>
              <a:t>[</a:t>
            </a:r>
            <a:r>
              <a:rPr lang="ko-KR" altLang="en-US" dirty="0"/>
              <a:t>길이</a:t>
            </a:r>
            <a:r>
              <a:rPr lang="en-US" altLang="ko-KR" dirty="0"/>
              <a:t>1][</a:t>
            </a:r>
            <a:r>
              <a:rPr lang="ko-KR" altLang="en-US" dirty="0"/>
              <a:t>길이</a:t>
            </a:r>
            <a:r>
              <a:rPr lang="en-US" altLang="ko-KR" dirty="0"/>
              <a:t>2]; </a:t>
            </a:r>
            <a:r>
              <a:rPr lang="ko-KR" altLang="en-US" dirty="0"/>
              <a:t>로 생성</a:t>
            </a:r>
            <a:r>
              <a:rPr lang="en-US" altLang="ko-KR" dirty="0"/>
              <a:t>.</a:t>
            </a:r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향상된 </a:t>
            </a:r>
            <a:r>
              <a:rPr lang="en-US" altLang="ko-KR" dirty="0">
                <a:solidFill>
                  <a:srgbClr val="C00000"/>
                </a:solidFill>
              </a:rPr>
              <a:t>for</a:t>
            </a:r>
            <a:r>
              <a:rPr lang="ko-KR" altLang="en-US" dirty="0">
                <a:solidFill>
                  <a:srgbClr val="C00000"/>
                </a:solidFill>
              </a:rPr>
              <a:t>문 </a:t>
            </a:r>
            <a:r>
              <a:rPr lang="en-US" altLang="ko-KR" dirty="0"/>
              <a:t>: for(</a:t>
            </a:r>
            <a:r>
              <a:rPr lang="ko-KR" altLang="en-US" dirty="0"/>
              <a:t>타입</a:t>
            </a:r>
            <a:r>
              <a:rPr lang="en-US" altLang="ko-KR" dirty="0"/>
              <a:t> </a:t>
            </a:r>
            <a:r>
              <a:rPr lang="ko-KR" altLang="en-US" dirty="0"/>
              <a:t>변수 </a:t>
            </a:r>
            <a:r>
              <a:rPr lang="en-US" altLang="ko-KR" dirty="0"/>
              <a:t>: </a:t>
            </a:r>
            <a:r>
              <a:rPr lang="ko-KR" altLang="en-US" dirty="0"/>
              <a:t>배열</a:t>
            </a:r>
            <a:r>
              <a:rPr lang="en-US" altLang="ko-KR"/>
              <a:t>) {…}.</a:t>
            </a:r>
            <a:endParaRPr lang="en-US" altLang="ko-KR" dirty="0"/>
          </a:p>
          <a:p>
            <a:pPr lvl="1" indent="-136525">
              <a:defRPr/>
            </a:pPr>
            <a:endParaRPr lang="ko-KR" altLang="en-US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키워드로 끝내는 핵심 포인트 </a:t>
            </a:r>
          </a:p>
        </p:txBody>
      </p:sp>
    </p:spTree>
    <p:extLst>
      <p:ext uri="{BB962C8B-B14F-4D97-AF65-F5344CB8AC3E}">
        <p14:creationId xmlns:p14="http://schemas.microsoft.com/office/powerpoint/2010/main" val="3337134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pic>
        <p:nvPicPr>
          <p:cNvPr id="23555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23557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23558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228600" y="1016001"/>
            <a:ext cx="4114800" cy="5400675"/>
          </a:xfrm>
          <a:prstGeom prst="roundRect">
            <a:avLst>
              <a:gd name="adj" fmla="val 12995"/>
            </a:avLst>
          </a:prstGeom>
          <a:ln>
            <a:round/>
            <a:headEnd/>
            <a:tailEnd/>
          </a:ln>
        </p:spPr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sz="2400" dirty="0"/>
              <a:t>시작하기 전에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400" dirty="0"/>
              <a:t>배열이란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400" dirty="0"/>
              <a:t>배열 선언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400" dirty="0"/>
              <a:t>배열 생성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400" dirty="0"/>
              <a:t>배열 길이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400" dirty="0"/>
              <a:t>명령 라인 입력</a:t>
            </a:r>
            <a:endParaRPr lang="en-US" altLang="ko-KR" sz="2400" dirty="0"/>
          </a:p>
        </p:txBody>
      </p:sp>
      <p:sp>
        <p:nvSpPr>
          <p:cNvPr id="6147" name="내용 개체 틀 27"/>
          <p:cNvSpPr>
            <a:spLocks/>
          </p:cNvSpPr>
          <p:nvPr/>
        </p:nvSpPr>
        <p:spPr bwMode="auto">
          <a:xfrm>
            <a:off x="4480322" y="1044576"/>
            <a:ext cx="4114800" cy="5400675"/>
          </a:xfrm>
          <a:prstGeom prst="roundRect">
            <a:avLst>
              <a:gd name="adj" fmla="val 12995"/>
            </a:avLst>
          </a:prstGeom>
          <a:noFill/>
          <a:ln w="19050">
            <a:solidFill>
              <a:srgbClr val="60B9BC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spcAft>
                <a:spcPts val="200"/>
              </a:spcAft>
              <a:buClr>
                <a:srgbClr val="660033"/>
              </a:buClr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나눔스퀘어OTF" pitchFamily="34" charset="-127"/>
                <a:ea typeface="나눔스퀘어OTF" pitchFamily="34" charset="-127"/>
              </a:defRPr>
            </a:lvl1pPr>
            <a:lvl2pPr marL="539750" indent="-182563" latinLnBrk="1">
              <a:spcBef>
                <a:spcPct val="20000"/>
              </a:spcBef>
              <a:buClr>
                <a:srgbClr val="B1AE6B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나눔스퀘어OTF" pitchFamily="34" charset="-127"/>
                <a:ea typeface="나눔스퀘어OTF" pitchFamily="34" charset="-127"/>
              </a:defRPr>
            </a:lvl2pPr>
            <a:lvl3pPr marL="809625" indent="-182563" latinLnBrk="1">
              <a:spcBef>
                <a:spcPct val="20000"/>
              </a:spcBef>
              <a:buClr>
                <a:srgbClr val="ADB9AD"/>
              </a:buClr>
              <a:buChar char="•"/>
              <a:defRPr sz="1400">
                <a:solidFill>
                  <a:schemeClr val="tx1"/>
                </a:solidFill>
                <a:latin typeface="나눔스퀘어OTF" pitchFamily="34" charset="-127"/>
                <a:ea typeface="나눔스퀘어OTF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itchFamily="34" charset="0"/>
              <a:buChar char="–"/>
              <a:defRPr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itchFamily="34" charset="0"/>
              <a:buChar char="»"/>
              <a:defRPr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lvl="1">
              <a:lnSpc>
                <a:spcPct val="150000"/>
              </a:lnSpc>
              <a:spcAft>
                <a:spcPts val="200"/>
              </a:spcAft>
            </a:pPr>
            <a:r>
              <a:rPr kumimoji="0" lang="ko-KR" altLang="en-US" sz="2400" dirty="0"/>
              <a:t>다차원 배열</a:t>
            </a:r>
            <a:endParaRPr kumimoji="0" lang="en-US" altLang="ko-KR" sz="2400" dirty="0"/>
          </a:p>
          <a:p>
            <a:pPr lvl="1">
              <a:lnSpc>
                <a:spcPct val="150000"/>
              </a:lnSpc>
              <a:spcAft>
                <a:spcPts val="200"/>
              </a:spcAft>
            </a:pPr>
            <a:r>
              <a:rPr kumimoji="0" lang="ko-KR" altLang="en-US" sz="2400" dirty="0"/>
              <a:t>객체를 참조하는 배열</a:t>
            </a:r>
            <a:endParaRPr kumimoji="0" lang="en-US" altLang="ko-KR" sz="2400" dirty="0"/>
          </a:p>
          <a:p>
            <a:pPr lvl="1">
              <a:lnSpc>
                <a:spcPct val="150000"/>
              </a:lnSpc>
              <a:spcAft>
                <a:spcPts val="200"/>
              </a:spcAft>
            </a:pPr>
            <a:r>
              <a:rPr kumimoji="0" lang="ko-KR" altLang="en-US" sz="2400" dirty="0"/>
              <a:t>배열 복사</a:t>
            </a:r>
            <a:endParaRPr kumimoji="0" lang="en-US" altLang="ko-KR" sz="2400" dirty="0"/>
          </a:p>
          <a:p>
            <a:pPr lvl="1">
              <a:lnSpc>
                <a:spcPct val="150000"/>
              </a:lnSpc>
              <a:spcAft>
                <a:spcPts val="200"/>
              </a:spcAft>
            </a:pPr>
            <a:r>
              <a:rPr kumimoji="0" lang="ko-KR" altLang="en-US" sz="2400" dirty="0"/>
              <a:t>향상된 </a:t>
            </a:r>
            <a:r>
              <a:rPr kumimoji="0" lang="en-US" altLang="ko-KR" sz="2400" dirty="0"/>
              <a:t>for</a:t>
            </a:r>
            <a:r>
              <a:rPr kumimoji="0" lang="ko-KR" altLang="en-US" sz="2400" dirty="0"/>
              <a:t>문</a:t>
            </a:r>
            <a:endParaRPr kumimoji="0" lang="en-US" altLang="ko-KR" sz="2400" dirty="0"/>
          </a:p>
          <a:p>
            <a:pPr lvl="1">
              <a:lnSpc>
                <a:spcPct val="150000"/>
              </a:lnSpc>
              <a:spcAft>
                <a:spcPts val="200"/>
              </a:spcAft>
            </a:pPr>
            <a:r>
              <a:rPr kumimoji="0" lang="ko-KR" altLang="en-US" sz="2400" dirty="0"/>
              <a:t>키워드 </a:t>
            </a:r>
            <a:r>
              <a:rPr kumimoji="0" lang="ko-KR" altLang="en-US" sz="2400"/>
              <a:t>핵심 포인트</a:t>
            </a:r>
            <a:endParaRPr kumimoji="0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29983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219200"/>
            <a:ext cx="8686800" cy="54276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핵심 키워드</a:t>
            </a:r>
            <a:r>
              <a:rPr lang="en-US" altLang="ko-KR" dirty="0">
                <a:solidFill>
                  <a:srgbClr val="FF0000"/>
                </a:solidFill>
              </a:rPr>
              <a:t>] </a:t>
            </a:r>
            <a:r>
              <a:rPr lang="en-US" altLang="ko-KR" dirty="0"/>
              <a:t>: </a:t>
            </a:r>
            <a:r>
              <a:rPr lang="ko-KR" altLang="en-US" dirty="0"/>
              <a:t>배열</a:t>
            </a:r>
            <a:r>
              <a:rPr lang="en-US" altLang="ko-KR"/>
              <a:t>,  </a:t>
            </a:r>
            <a:r>
              <a:rPr lang="ko-KR" altLang="en-US"/>
              <a:t>인덱스</a:t>
            </a:r>
            <a:r>
              <a:rPr lang="en-US" altLang="ko-KR"/>
              <a:t>,  </a:t>
            </a:r>
            <a:r>
              <a:rPr lang="ko-KR" altLang="en-US"/>
              <a:t>배열 </a:t>
            </a:r>
            <a:r>
              <a:rPr lang="ko-KR" altLang="en-US" dirty="0"/>
              <a:t>길이</a:t>
            </a:r>
            <a:r>
              <a:rPr lang="en-US" altLang="ko-KR"/>
              <a:t>,  </a:t>
            </a:r>
            <a:r>
              <a:rPr lang="ko-KR" altLang="en-US"/>
              <a:t>배열 </a:t>
            </a:r>
            <a:r>
              <a:rPr lang="ko-KR" altLang="en-US" dirty="0"/>
              <a:t>선언</a:t>
            </a:r>
            <a:r>
              <a:rPr lang="en-US" altLang="ko-KR"/>
              <a:t>,  </a:t>
            </a:r>
            <a:r>
              <a:rPr lang="ko-KR" altLang="en-US"/>
              <a:t>배열 </a:t>
            </a:r>
            <a:r>
              <a:rPr lang="ko-KR" altLang="en-US" dirty="0"/>
              <a:t>생성</a:t>
            </a:r>
            <a:r>
              <a:rPr lang="en-US" altLang="ko-KR"/>
              <a:t>,  </a:t>
            </a:r>
            <a:r>
              <a:rPr lang="ko-KR" altLang="en-US"/>
              <a:t>다차원 </a:t>
            </a:r>
            <a:r>
              <a:rPr lang="ko-KR" altLang="en-US" dirty="0"/>
              <a:t>배열</a:t>
            </a:r>
            <a:r>
              <a:rPr lang="en-US" altLang="ko-KR"/>
              <a:t>, </a:t>
            </a:r>
          </a:p>
          <a:p>
            <a:pPr marL="0" indent="0">
              <a:buNone/>
            </a:pPr>
            <a:r>
              <a:rPr lang="en-US" altLang="ko-KR"/>
              <a:t>                         </a:t>
            </a:r>
            <a:r>
              <a:rPr lang="ko-KR" altLang="en-US"/>
              <a:t>향상된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핵심 포인트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</a:p>
          <a:p>
            <a:pPr marL="0" indent="0">
              <a:buNone/>
            </a:pPr>
            <a:r>
              <a:rPr lang="ko-KR" altLang="en-US"/>
              <a:t>  </a:t>
            </a:r>
            <a:r>
              <a:rPr lang="ko-KR" altLang="en-US" sz="1600"/>
              <a:t>    많은 </a:t>
            </a:r>
            <a:r>
              <a:rPr lang="ko-KR" altLang="en-US" sz="1600" dirty="0"/>
              <a:t>양의 데이터를 적은 코드로 처리하는 배열에 대해 </a:t>
            </a:r>
            <a:r>
              <a:rPr lang="ko-KR" altLang="en-US" sz="1600"/>
              <a:t>알아본다</a:t>
            </a:r>
            <a:r>
              <a:rPr lang="en-US" altLang="ko-KR" sz="1600"/>
              <a:t>.</a:t>
            </a:r>
          </a:p>
          <a:p>
            <a:pPr marL="0" indent="0">
              <a:buNone/>
            </a:pPr>
            <a:endParaRPr lang="en-US" altLang="ko-KR"/>
          </a:p>
          <a:p>
            <a:r>
              <a:rPr lang="ko-KR" altLang="en-US"/>
              <a:t>많은 양의 데이터를 다루는 프로그램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ex) </a:t>
            </a:r>
            <a:r>
              <a:rPr lang="ko-KR" altLang="en-US"/>
              <a:t>학생 </a:t>
            </a:r>
            <a:r>
              <a:rPr lang="en-US" altLang="ko-KR"/>
              <a:t>30</a:t>
            </a:r>
            <a:r>
              <a:rPr lang="ko-KR" altLang="en-US"/>
              <a:t>명의 성적을 저장하고 평균값을 구하려면</a:t>
            </a:r>
            <a:r>
              <a:rPr lang="en-US" altLang="ko-KR"/>
              <a:t>? 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56CCD65-D70E-4E00-B0A2-73B343685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8" y="4201128"/>
            <a:ext cx="6312432" cy="1801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FAA971-BA37-4087-94C2-AEB3D8DC5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4267200"/>
            <a:ext cx="3202837" cy="165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81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142999"/>
            <a:ext cx="8686800" cy="5503863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FF0000"/>
                </a:solidFill>
              </a:rPr>
              <a:t>배열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ko-KR" altLang="en-US"/>
              <a:t>데이터를 </a:t>
            </a:r>
            <a:r>
              <a:rPr lang="ko-KR" altLang="en-US" dirty="0"/>
              <a:t>연속된 공간에 나열하고 각 데이터에 </a:t>
            </a:r>
            <a:r>
              <a:rPr lang="ko-KR" altLang="en-US" dirty="0">
                <a:solidFill>
                  <a:srgbClr val="FF0000"/>
                </a:solidFill>
              </a:rPr>
              <a:t>인덱스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Index</a:t>
            </a:r>
            <a:r>
              <a:rPr lang="en-US" altLang="ko-KR" dirty="0"/>
              <a:t>) </a:t>
            </a:r>
            <a:r>
              <a:rPr lang="ko-KR" altLang="en-US" dirty="0"/>
              <a:t>부여한 자료구조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같은 타입의 데이터만 저장할 수 있음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한 번 생성된 배열은 길이를 늘리거나 줄일 수 없음</a:t>
            </a:r>
            <a:endParaRPr lang="en-US" altLang="ko-KR" dirty="0"/>
          </a:p>
          <a:p>
            <a:pPr lvl="1">
              <a:defRPr/>
            </a:pPr>
            <a:endParaRPr lang="en-US" altLang="ko-KR" sz="800" dirty="0"/>
          </a:p>
          <a:p>
            <a:pPr lvl="1">
              <a:defRPr/>
            </a:pPr>
            <a:r>
              <a:rPr lang="en-US" altLang="ko-KR"/>
              <a:t>score </a:t>
            </a:r>
            <a:r>
              <a:rPr lang="ko-KR" altLang="en-US"/>
              <a:t>배열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en-US" altLang="ko-KR"/>
              <a:t>for</a:t>
            </a:r>
            <a:r>
              <a:rPr lang="ko-KR" altLang="en-US"/>
              <a:t>문을 이용한 배열 처리</a:t>
            </a:r>
            <a:endParaRPr lang="en-US" altLang="ko-KR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601367"/>
            <a:ext cx="4267200" cy="165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675730"/>
            <a:ext cx="3839366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7517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142999"/>
            <a:ext cx="8686800" cy="5503863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배열 변수 선언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lvl="1"/>
            <a:r>
              <a:rPr lang="ko-KR" altLang="en-US" sz="1400" dirty="0"/>
              <a:t>참조할 배열 객체 없는 경우 배열 변수는 </a:t>
            </a:r>
            <a:r>
              <a:rPr lang="en-US" altLang="ko-KR" sz="1400" dirty="0"/>
              <a:t>null </a:t>
            </a:r>
            <a:r>
              <a:rPr lang="ko-KR" altLang="en-US" sz="1400"/>
              <a:t>값으로 초기화</a:t>
            </a:r>
            <a:endParaRPr lang="en-US" altLang="ko-KR" sz="1400"/>
          </a:p>
          <a:p>
            <a:pPr lvl="1"/>
            <a:endParaRPr lang="en-US" altLang="ko-KR" sz="1200"/>
          </a:p>
          <a:p>
            <a:pPr lvl="1"/>
            <a:endParaRPr lang="en-US" altLang="ko-KR" sz="1200"/>
          </a:p>
          <a:p>
            <a:endParaRPr lang="en-US" altLang="ko-KR">
              <a:solidFill>
                <a:srgbClr val="C00000"/>
              </a:solidFill>
            </a:endParaRPr>
          </a:p>
          <a:p>
            <a:r>
              <a:rPr lang="ko-KR" altLang="en-US">
                <a:solidFill>
                  <a:srgbClr val="C00000"/>
                </a:solidFill>
              </a:rPr>
              <a:t>배열 생성</a:t>
            </a:r>
            <a:endParaRPr lang="en-US" altLang="ko-KR">
              <a:solidFill>
                <a:srgbClr val="C00000"/>
              </a:solidFill>
            </a:endParaRPr>
          </a:p>
          <a:p>
            <a:pPr lvl="1"/>
            <a:r>
              <a:rPr lang="ko-KR" altLang="en-US" sz="1400"/>
              <a:t>값 목록으로 배열 생성</a:t>
            </a:r>
            <a:endParaRPr lang="en-US" altLang="ko-KR" sz="1400"/>
          </a:p>
          <a:p>
            <a:pPr lvl="1"/>
            <a:endParaRPr lang="en-US" altLang="ko-KR" sz="1400"/>
          </a:p>
          <a:p>
            <a:pPr lvl="1"/>
            <a:endParaRPr lang="en-US" altLang="ko-KR" sz="1400"/>
          </a:p>
          <a:p>
            <a:pPr lvl="1"/>
            <a:r>
              <a:rPr lang="en-US" altLang="ko-KR" sz="1400"/>
              <a:t>new </a:t>
            </a:r>
            <a:r>
              <a:rPr lang="ko-KR" altLang="en-US" sz="1400"/>
              <a:t>연산자를 이용해서 배열 생성</a:t>
            </a:r>
            <a:endParaRPr lang="en-US" altLang="ko-KR" sz="1200"/>
          </a:p>
          <a:p>
            <a:pPr lvl="1"/>
            <a:endParaRPr lang="ko-KR" altLang="en-US" sz="1200" dirty="0"/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선언</a:t>
            </a: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1615258"/>
            <a:ext cx="5562601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3078117"/>
            <a:ext cx="2514601" cy="427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68C2A7C-71DC-4DB9-8057-C26B49372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19" y="4515261"/>
            <a:ext cx="491046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72943E-B981-4BD5-ABC7-3AED4B788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66" y="5471343"/>
            <a:ext cx="6694134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E07A7D2-1F21-422F-BCFB-9DA58060374D}"/>
              </a:ext>
            </a:extLst>
          </p:cNvPr>
          <p:cNvSpPr/>
          <p:nvPr/>
        </p:nvSpPr>
        <p:spPr>
          <a:xfrm>
            <a:off x="5715000" y="4515261"/>
            <a:ext cx="1828800" cy="1656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552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endParaRPr lang="en-US" altLang="ko-KR" dirty="0"/>
          </a:p>
          <a:p>
            <a:r>
              <a:rPr lang="ko-KR" altLang="en-US">
                <a:solidFill>
                  <a:srgbClr val="C00000"/>
                </a:solidFill>
              </a:rPr>
              <a:t>값 목록을 이용해서 배열 생성</a:t>
            </a:r>
            <a:endParaRPr lang="en-US" altLang="ko-KR">
              <a:solidFill>
                <a:srgbClr val="C00000"/>
              </a:solidFill>
            </a:endParaRPr>
          </a:p>
          <a:p>
            <a:pPr lvl="1"/>
            <a:endParaRPr lang="en-US" altLang="ko-KR" sz="1200"/>
          </a:p>
          <a:p>
            <a:pPr lvl="1"/>
            <a:endParaRPr lang="en-US" altLang="ko-KR" sz="1200"/>
          </a:p>
          <a:p>
            <a:pPr lvl="1"/>
            <a:endParaRPr lang="en-US" altLang="ko-KR" sz="1200"/>
          </a:p>
          <a:p>
            <a:pPr marL="267891" lvl="1" indent="0">
              <a:buNone/>
            </a:pPr>
            <a:r>
              <a:rPr lang="en-US" altLang="ko-KR" sz="1200"/>
              <a:t>      int[]</a:t>
            </a:r>
            <a:r>
              <a:rPr lang="ko-KR" altLang="en-US" sz="1200"/>
              <a:t> </a:t>
            </a:r>
            <a:r>
              <a:rPr lang="en-US" altLang="ko-KR" sz="1200"/>
              <a:t>scores</a:t>
            </a:r>
            <a:r>
              <a:rPr lang="ko-KR" altLang="en-US" sz="1200"/>
              <a:t> </a:t>
            </a:r>
            <a:r>
              <a:rPr lang="en-US" altLang="ko-KR" sz="1200"/>
              <a:t>=</a:t>
            </a:r>
            <a:r>
              <a:rPr lang="ko-KR" altLang="en-US" sz="1200"/>
              <a:t> </a:t>
            </a:r>
            <a:r>
              <a:rPr lang="en-US" altLang="ko-KR" sz="1200"/>
              <a:t>{</a:t>
            </a:r>
            <a:r>
              <a:rPr lang="ko-KR" altLang="en-US" sz="1200"/>
              <a:t> </a:t>
            </a:r>
            <a:r>
              <a:rPr lang="en-US" altLang="ko-KR" sz="1200"/>
              <a:t>90,</a:t>
            </a:r>
            <a:r>
              <a:rPr lang="ko-KR" altLang="en-US" sz="1200"/>
              <a:t> </a:t>
            </a:r>
            <a:r>
              <a:rPr lang="en-US" altLang="ko-KR" sz="1200"/>
              <a:t>95,</a:t>
            </a:r>
            <a:r>
              <a:rPr lang="ko-KR" altLang="en-US" sz="1200"/>
              <a:t> </a:t>
            </a:r>
            <a:r>
              <a:rPr lang="en-US" altLang="ko-KR" sz="1200"/>
              <a:t>87,</a:t>
            </a:r>
            <a:r>
              <a:rPr lang="ko-KR" altLang="en-US" sz="1200"/>
              <a:t> </a:t>
            </a:r>
            <a:r>
              <a:rPr lang="en-US" altLang="ko-KR" sz="1200"/>
              <a:t>93,</a:t>
            </a:r>
            <a:r>
              <a:rPr lang="ko-KR" altLang="en-US" sz="1200"/>
              <a:t> </a:t>
            </a:r>
            <a:r>
              <a:rPr lang="en-US" altLang="ko-KR" sz="1200"/>
              <a:t>…</a:t>
            </a:r>
            <a:r>
              <a:rPr lang="ko-KR" altLang="en-US" sz="1200"/>
              <a:t> </a:t>
            </a:r>
            <a:r>
              <a:rPr lang="en-US" altLang="ko-KR" sz="1200"/>
              <a:t>};</a:t>
            </a:r>
          </a:p>
          <a:p>
            <a:pPr marL="267891" lvl="1" indent="0">
              <a:buNone/>
            </a:pPr>
            <a:endParaRPr lang="en-US" altLang="ko-KR"/>
          </a:p>
          <a:p>
            <a:pPr lvl="1"/>
            <a:r>
              <a:rPr lang="ko-KR" altLang="en-US"/>
              <a:t>배열 </a:t>
            </a:r>
            <a:r>
              <a:rPr lang="ko-KR" altLang="en-US" dirty="0"/>
              <a:t>변수 선언한 뒤에는 다른 </a:t>
            </a:r>
            <a:r>
              <a:rPr lang="ko-KR" altLang="en-US" err="1"/>
              <a:t>실행문에서</a:t>
            </a:r>
            <a:r>
              <a:rPr lang="ko-KR" altLang="en-US"/>
              <a:t> 값 목록으로 배열 생성 불가능</a:t>
            </a:r>
            <a:endParaRPr lang="en-US" altLang="ko-KR" dirty="0"/>
          </a:p>
          <a:p>
            <a:pPr marL="267891" lvl="1" indent="0">
              <a:buNone/>
            </a:pPr>
            <a:endParaRPr lang="en-US" altLang="ko-KR"/>
          </a:p>
          <a:p>
            <a:pPr marL="267891" lvl="1" indent="0">
              <a:buNone/>
            </a:pPr>
            <a:endParaRPr lang="en-US" altLang="ko-KR" dirty="0"/>
          </a:p>
          <a:p>
            <a:pPr lvl="1"/>
            <a:endParaRPr lang="en-US" altLang="ko-KR"/>
          </a:p>
          <a:p>
            <a:pPr lvl="1"/>
            <a:r>
              <a:rPr lang="ko-KR" altLang="en-US"/>
              <a:t>배열 </a:t>
            </a:r>
            <a:r>
              <a:rPr lang="ko-KR" altLang="en-US" dirty="0"/>
              <a:t>변수 미리 선언한 후 값 목록이 나중에 결정되는 경우</a:t>
            </a:r>
            <a:endParaRPr lang="en-US" altLang="ko-KR" dirty="0"/>
          </a:p>
          <a:p>
            <a:pPr lvl="2"/>
            <a:r>
              <a:rPr lang="en-US" altLang="ko-KR" dirty="0"/>
              <a:t>new </a:t>
            </a:r>
            <a:r>
              <a:rPr lang="ko-KR" altLang="en-US" dirty="0"/>
              <a:t>연산자 사용하여 값 목록 지정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생성</a:t>
            </a:r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67" y="3296372"/>
            <a:ext cx="7008670" cy="762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1" y="4876801"/>
            <a:ext cx="6983666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1" y="5483841"/>
            <a:ext cx="6949129" cy="80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6D3D239-1193-4193-9178-D008E3B4F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66" y="1647332"/>
            <a:ext cx="5178067" cy="56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945B50A-1280-4D75-88B7-642AA7C00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822" y="1259352"/>
            <a:ext cx="3501650" cy="1124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2F86577-0DEA-48E5-8D5B-27F4FF3AF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0146" y="2402185"/>
            <a:ext cx="1373937" cy="29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66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en-US" altLang="ko-KR" dirty="0">
                <a:solidFill>
                  <a:srgbClr val="C00000"/>
                </a:solidFill>
              </a:rPr>
              <a:t>new </a:t>
            </a:r>
            <a:r>
              <a:rPr lang="ko-KR" altLang="en-US" dirty="0">
                <a:solidFill>
                  <a:srgbClr val="C00000"/>
                </a:solidFill>
              </a:rPr>
              <a:t>연산자로 </a:t>
            </a:r>
            <a:r>
              <a:rPr lang="ko-KR" altLang="en-US">
                <a:solidFill>
                  <a:srgbClr val="C00000"/>
                </a:solidFill>
              </a:rPr>
              <a:t>배열 생성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en-US" altLang="ko-KR"/>
          </a:p>
          <a:p>
            <a:pPr lvl="1"/>
            <a:r>
              <a:rPr lang="ko-KR" altLang="en-US" sz="1400"/>
              <a:t>배열 </a:t>
            </a:r>
            <a:r>
              <a:rPr lang="ko-KR" altLang="en-US" sz="1400" dirty="0"/>
              <a:t>변수가 </a:t>
            </a:r>
            <a:r>
              <a:rPr lang="ko-KR" altLang="en-US" sz="1400"/>
              <a:t>선언된 경우</a:t>
            </a:r>
            <a:endParaRPr lang="en-US" altLang="ko-KR" sz="1400"/>
          </a:p>
          <a:p>
            <a:pPr lvl="1"/>
            <a:endParaRPr lang="en-US" altLang="ko-KR" sz="1400"/>
          </a:p>
          <a:p>
            <a:pPr lvl="1"/>
            <a:endParaRPr lang="en-US" altLang="ko-KR" sz="1400"/>
          </a:p>
          <a:p>
            <a:pPr lvl="1"/>
            <a:endParaRPr lang="en-US" altLang="ko-KR" sz="1400"/>
          </a:p>
          <a:p>
            <a:pPr lvl="1"/>
            <a:r>
              <a:rPr lang="en-US" altLang="ko-KR" sz="1400"/>
              <a:t>new </a:t>
            </a:r>
            <a:r>
              <a:rPr lang="ko-KR" altLang="en-US" sz="1400"/>
              <a:t>연산자로 배열 처음 생성할 때 배열은 자동적으로 기본값으로 초기화됨</a:t>
            </a:r>
            <a:endParaRPr lang="en-US" altLang="ko-KR" sz="1400"/>
          </a:p>
          <a:p>
            <a:pPr lvl="2"/>
            <a:r>
              <a:rPr lang="en-US" altLang="ko-KR" sz="1250"/>
              <a:t>int </a:t>
            </a:r>
            <a:r>
              <a:rPr lang="ko-KR" altLang="en-US" sz="1250"/>
              <a:t>배열</a:t>
            </a:r>
            <a:endParaRPr lang="en-US" altLang="ko-KR" sz="1250"/>
          </a:p>
          <a:p>
            <a:pPr lvl="2"/>
            <a:endParaRPr lang="en-US" altLang="ko-KR" sz="1250"/>
          </a:p>
          <a:p>
            <a:pPr lvl="2"/>
            <a:endParaRPr lang="en-US" altLang="ko-KR" sz="1250"/>
          </a:p>
          <a:p>
            <a:pPr lvl="2"/>
            <a:r>
              <a:rPr lang="en-US" altLang="ko-KR" sz="1250"/>
              <a:t>String </a:t>
            </a:r>
            <a:r>
              <a:rPr lang="ko-KR" altLang="en-US" sz="1250"/>
              <a:t>배열</a:t>
            </a:r>
            <a:endParaRPr lang="en-US" altLang="ko-KR" sz="1250"/>
          </a:p>
          <a:p>
            <a:pPr lvl="2"/>
            <a:endParaRPr lang="en-US" altLang="ko-KR" sz="1250"/>
          </a:p>
          <a:p>
            <a:pPr lvl="2"/>
            <a:endParaRPr lang="en-US" altLang="ko-KR" sz="1250"/>
          </a:p>
          <a:p>
            <a:pPr lvl="2"/>
            <a:endParaRPr lang="en-US" altLang="ko-KR" sz="1250"/>
          </a:p>
          <a:p>
            <a:pPr lvl="1"/>
            <a:r>
              <a:rPr lang="ko-KR" altLang="en-US" sz="1400"/>
              <a:t>배열 생성 후 특정 인덱스 위치에 새 값 저장</a:t>
            </a:r>
            <a:endParaRPr lang="en-US" altLang="ko-KR" sz="1400"/>
          </a:p>
          <a:p>
            <a:pPr lvl="2"/>
            <a:endParaRPr lang="en-US" altLang="ko-KR" sz="1250"/>
          </a:p>
          <a:p>
            <a:pPr lvl="1"/>
            <a:endParaRPr lang="ko-KR" altLang="en-US" sz="1400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생성</a:t>
            </a:r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1" y="1615216"/>
            <a:ext cx="6427383" cy="51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0" y="2514601"/>
            <a:ext cx="6427383" cy="73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3D49B5C-E963-4403-9A25-88476F048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16" y="3942779"/>
            <a:ext cx="6303169" cy="51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CB95A4A7-84E6-45C8-A647-C18095D9A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147" y="3814853"/>
            <a:ext cx="4204353" cy="80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EC8061F7-9F3F-4F15-84C2-2990F7BAD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16" y="4799806"/>
            <a:ext cx="5838883" cy="61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3E7CBB8E-DE70-4FF4-BBDE-488727177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147" y="4681917"/>
            <a:ext cx="4191000" cy="78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3C9FDE6-4B3C-471F-BF18-0B605EDD1F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5847873"/>
            <a:ext cx="1371600" cy="496779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5234E77E-5E74-4198-9C7F-4A165D399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244541"/>
            <a:ext cx="5029200" cy="21844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내용 개체 틀 1">
            <a:extLst>
              <a:ext uri="{FF2B5EF4-FFF2-40B4-BE49-F238E27FC236}">
                <a16:creationId xmlns:a16="http://schemas.microsoft.com/office/drawing/2014/main" id="{096E4205-FC95-49E1-AE84-AF96220CF8B0}"/>
              </a:ext>
            </a:extLst>
          </p:cNvPr>
          <p:cNvSpPr txBox="1">
            <a:spLocks/>
          </p:cNvSpPr>
          <p:nvPr/>
        </p:nvSpPr>
        <p:spPr>
          <a:xfrm>
            <a:off x="3688036" y="5511526"/>
            <a:ext cx="4495800" cy="584474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kumimoji="0" lang="ko-KR" altLang="en-US"/>
              <a:t>배열 길이</a:t>
            </a:r>
            <a:r>
              <a:rPr kumimoji="0" lang="en-US" altLang="ko-KR"/>
              <a:t>: </a:t>
            </a:r>
            <a:r>
              <a:rPr kumimoji="0" lang="ko-KR" altLang="en-US"/>
              <a:t>배열에 저장할 수 있는 전체 요소 수</a:t>
            </a:r>
            <a:endParaRPr kumimoji="0"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DC5083-8504-4EC2-BCC3-F5BE7B4DC1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6769" y="5827260"/>
            <a:ext cx="2331756" cy="52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69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>
                <a:solidFill>
                  <a:srgbClr val="C00000"/>
                </a:solidFill>
              </a:rPr>
              <a:t>main</a:t>
            </a:r>
            <a:r>
              <a:rPr lang="en-US" altLang="ko-KR">
                <a:solidFill>
                  <a:srgbClr val="C00000"/>
                </a:solidFill>
              </a:rPr>
              <a:t>() </a:t>
            </a:r>
            <a:r>
              <a:rPr lang="ko-KR" altLang="en-US">
                <a:solidFill>
                  <a:srgbClr val="C00000"/>
                </a:solidFill>
              </a:rPr>
              <a:t>메소드의</a:t>
            </a:r>
            <a:r>
              <a:rPr lang="ko-KR" altLang="en-US"/>
              <a:t> </a:t>
            </a:r>
            <a:r>
              <a:rPr lang="en-US" altLang="ko-KR" dirty="0">
                <a:solidFill>
                  <a:srgbClr val="C00000"/>
                </a:solidFill>
              </a:rPr>
              <a:t>String</a:t>
            </a:r>
            <a:r>
              <a:rPr lang="en-US" altLang="ko-KR">
                <a:solidFill>
                  <a:srgbClr val="C00000"/>
                </a:solidFill>
              </a:rPr>
              <a:t>[] args </a:t>
            </a:r>
            <a:r>
              <a:rPr lang="ko-KR" altLang="en-US">
                <a:solidFill>
                  <a:srgbClr val="C00000"/>
                </a:solidFill>
              </a:rPr>
              <a:t>매개변수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실행할 때 명령라인 매개값을 주지 않았을 경우</a:t>
            </a:r>
            <a:endParaRPr lang="en-US" altLang="ko-KR" dirty="0"/>
          </a:p>
          <a:p>
            <a:pPr lvl="2"/>
            <a:r>
              <a:rPr lang="ko-KR" altLang="en-US"/>
              <a:t>길이 </a:t>
            </a:r>
            <a:r>
              <a:rPr lang="en-US" altLang="ko-KR" dirty="0"/>
              <a:t>0</a:t>
            </a:r>
            <a:r>
              <a:rPr lang="ko-KR" altLang="en-US" dirty="0"/>
              <a:t>인 </a:t>
            </a:r>
            <a:r>
              <a:rPr lang="en-US" altLang="ko-KR" dirty="0"/>
              <a:t>String </a:t>
            </a:r>
            <a:r>
              <a:rPr lang="ko-KR" altLang="en-US" dirty="0"/>
              <a:t>배열</a:t>
            </a:r>
            <a:r>
              <a:rPr lang="en-US" altLang="ko-KR" dirty="0"/>
              <a:t> </a:t>
            </a:r>
            <a:r>
              <a:rPr lang="ko-KR" altLang="en-US" dirty="0"/>
              <a:t>생성 후 </a:t>
            </a:r>
            <a:r>
              <a:rPr lang="en-US" altLang="ko-KR" dirty="0"/>
              <a:t>main()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/>
              <a:t>호출 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실행할 때 명령라인 매개값을 주었을 경우</a:t>
            </a:r>
            <a:endParaRPr lang="ko-KR" altLang="en-US" dirty="0"/>
          </a:p>
        </p:txBody>
      </p:sp>
      <p:sp>
        <p:nvSpPr>
          <p:cNvPr id="225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명령 라인 입력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F3800D-4821-4093-BB56-38E6737FA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554035"/>
            <a:ext cx="2590800" cy="1448551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77AD745-DEA4-4A2B-819C-2EBE08372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3096249"/>
            <a:ext cx="5791200" cy="325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062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215" y="3429000"/>
            <a:ext cx="5467484" cy="3064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>
                <a:solidFill>
                  <a:srgbClr val="C00000"/>
                </a:solidFill>
              </a:rPr>
              <a:t>2</a:t>
            </a:r>
            <a:r>
              <a:rPr lang="ko-KR" altLang="en-US">
                <a:solidFill>
                  <a:srgbClr val="C00000"/>
                </a:solidFill>
              </a:rPr>
              <a:t>차원 배열</a:t>
            </a:r>
            <a:endParaRPr lang="en-US" altLang="ko-KR">
              <a:solidFill>
                <a:srgbClr val="C00000"/>
              </a:solidFill>
            </a:endParaRPr>
          </a:p>
          <a:p>
            <a:pPr lvl="1"/>
            <a:endParaRPr lang="en-US" altLang="ko-KR"/>
          </a:p>
          <a:p>
            <a:pPr lvl="1"/>
            <a:r>
              <a:rPr lang="ko-KR" altLang="en-US"/>
              <a:t>행렬 구조</a:t>
            </a:r>
            <a:endParaRPr lang="en-US" altLang="ko-KR"/>
          </a:p>
          <a:p>
            <a:endParaRPr lang="en-US" altLang="ko-KR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ko-KR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ko-KR">
              <a:solidFill>
                <a:srgbClr val="C00000"/>
              </a:solidFill>
            </a:endParaRPr>
          </a:p>
          <a:p>
            <a:pPr lvl="2"/>
            <a:r>
              <a:rPr lang="en-US" altLang="ko-KR"/>
              <a:t>- </a:t>
            </a:r>
            <a:r>
              <a:rPr lang="ko-KR" altLang="en-US"/>
              <a:t>구현 방법</a:t>
            </a:r>
            <a:r>
              <a:rPr lang="en-US" altLang="ko-KR"/>
              <a:t>: 1</a:t>
            </a:r>
            <a:r>
              <a:rPr lang="ko-KR" altLang="en-US"/>
              <a:t>차원 배열이 다시 </a:t>
            </a:r>
            <a:r>
              <a:rPr lang="en-US" altLang="ko-KR"/>
              <a:t>1</a:t>
            </a:r>
            <a:r>
              <a:rPr lang="ko-KR" altLang="en-US"/>
              <a:t>차원 배열을 참조</a:t>
            </a:r>
            <a:endParaRPr lang="en-US" altLang="ko-KR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다차원 배열</a:t>
            </a:r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701" y="1299219"/>
            <a:ext cx="2171700" cy="2129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57" y="2298400"/>
            <a:ext cx="4479315" cy="72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FE51F2C-A0A8-47A0-BEF2-4F0E14A9D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396" y="5131905"/>
            <a:ext cx="2649748" cy="887895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5AD2348-D5D1-4A2B-961A-1473769B1F0D}"/>
              </a:ext>
            </a:extLst>
          </p:cNvPr>
          <p:cNvSpPr/>
          <p:nvPr/>
        </p:nvSpPr>
        <p:spPr>
          <a:xfrm>
            <a:off x="5396279" y="2583905"/>
            <a:ext cx="7239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913193"/>
      </p:ext>
    </p:extLst>
  </p:cSld>
  <p:clrMapOvr>
    <a:masterClrMapping/>
  </p:clrMapOvr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18549</TotalTime>
  <Words>495</Words>
  <Application>Microsoft Office PowerPoint</Application>
  <PresentationFormat>화면 슬라이드 쇼(4:3)</PresentationFormat>
  <Paragraphs>138</Paragraphs>
  <Slides>16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나눔스퀘어OTF</vt:lpstr>
      <vt:lpstr>맑은 고딕</vt:lpstr>
      <vt:lpstr>Arial</vt:lpstr>
      <vt:lpstr>HY견고딕</vt:lpstr>
      <vt:lpstr>돋움</vt:lpstr>
      <vt:lpstr>Verdana</vt:lpstr>
      <vt:lpstr>Wingdings</vt:lpstr>
      <vt:lpstr>5_디자인 사용자 지정</vt:lpstr>
      <vt:lpstr>05-2. 배열</vt:lpstr>
      <vt:lpstr>PowerPoint 프레젠테이션</vt:lpstr>
      <vt:lpstr>시작하기 전에</vt:lpstr>
      <vt:lpstr>배열이란?</vt:lpstr>
      <vt:lpstr>배열 선언</vt:lpstr>
      <vt:lpstr>배열 생성</vt:lpstr>
      <vt:lpstr>배열 생성</vt:lpstr>
      <vt:lpstr>명령 라인 입력</vt:lpstr>
      <vt:lpstr>다차원 배열</vt:lpstr>
      <vt:lpstr> 다차원 배열</vt:lpstr>
      <vt:lpstr>다차원 배열</vt:lpstr>
      <vt:lpstr>객체를 참조하는 배열</vt:lpstr>
      <vt:lpstr>배열 복사</vt:lpstr>
      <vt:lpstr>향상된 for문</vt:lpstr>
      <vt:lpstr>키워드로 끝내는 핵심 포인트 </vt:lpstr>
      <vt:lpstr>PowerPoint 프레젠테이션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신 용권</cp:lastModifiedBy>
  <cp:revision>2697</cp:revision>
  <dcterms:created xsi:type="dcterms:W3CDTF">2004-07-21T02:43:03Z</dcterms:created>
  <dcterms:modified xsi:type="dcterms:W3CDTF">2019-07-12T03:55:22Z</dcterms:modified>
</cp:coreProperties>
</file>